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1F9"/>
    <a:srgbClr val="3EB96E"/>
    <a:srgbClr val="48D07C"/>
    <a:srgbClr val="E22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4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D290233-0DD1-4A80-BB1E-9ADC3556DBB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LHAPDF and Data Generation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EIC_tf</a:t>
            </a:r>
            <a:endParaRPr lang="en-US" dirty="0" smtClean="0"/>
          </a:p>
          <a:p>
            <a:r>
              <a:rPr lang="en-US" dirty="0" smtClean="0"/>
              <a:t>Xiaoxuan Chu</a:t>
            </a:r>
          </a:p>
          <a:p>
            <a:r>
              <a:rPr lang="en-US" dirty="0" smtClean="0"/>
              <a:t>06/25/2015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520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Physics about photon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Introduction</a:t>
            </a:r>
            <a:r>
              <a:rPr lang="en-US" dirty="0" smtClean="0"/>
              <a:t>: High energy photon can transform in quantum mechanics to lepton or quark pairs. The latter fragmented to jets of hadrons.</a:t>
            </a:r>
          </a:p>
          <a:p>
            <a:r>
              <a:rPr lang="en-US" b="1" dirty="0" smtClean="0"/>
              <a:t>Measurement</a:t>
            </a:r>
            <a:r>
              <a:rPr lang="en-US" dirty="0" smtClean="0"/>
              <a:t>: In </a:t>
            </a:r>
            <a:r>
              <a:rPr lang="en-US" dirty="0"/>
              <a:t>EIC, </a:t>
            </a:r>
            <a:r>
              <a:rPr lang="en-US" dirty="0" err="1"/>
              <a:t>partons</a:t>
            </a:r>
            <a:r>
              <a:rPr lang="en-US" dirty="0"/>
              <a:t> in the proton probe the photon structure in </a:t>
            </a:r>
            <a:r>
              <a:rPr lang="en-US" dirty="0" err="1"/>
              <a:t>photonproduction</a:t>
            </a:r>
            <a:r>
              <a:rPr lang="en-US" dirty="0"/>
              <a:t> </a:t>
            </a:r>
            <a:r>
              <a:rPr lang="en-US" dirty="0" smtClean="0"/>
              <a:t>events</a:t>
            </a:r>
            <a:r>
              <a:rPr lang="en-US" dirty="0"/>
              <a:t> </a:t>
            </a:r>
            <a:r>
              <a:rPr lang="en-US" dirty="0" smtClean="0"/>
              <a:t>by measuring inclusive </a:t>
            </a:r>
            <a:r>
              <a:rPr lang="en-US" dirty="0" err="1" smtClean="0"/>
              <a:t>dijet</a:t>
            </a:r>
            <a:r>
              <a:rPr lang="en-US" smtClean="0"/>
              <a:t> cross section.</a:t>
            </a:r>
            <a:endParaRPr lang="en-US" dirty="0" smtClean="0"/>
          </a:p>
          <a:p>
            <a:r>
              <a:rPr lang="en-US" dirty="0" smtClean="0"/>
              <a:t>Events where jets with large transverse momentum E</a:t>
            </a:r>
            <a:r>
              <a:rPr lang="en-US" baseline="-25000" dirty="0" smtClean="0"/>
              <a:t>T </a:t>
            </a:r>
            <a:r>
              <a:rPr lang="en-US" dirty="0"/>
              <a:t> </a:t>
            </a:r>
            <a:r>
              <a:rPr lang="en-US" dirty="0" smtClean="0"/>
              <a:t>are produced can be used to probe the constituents of photon.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sz="2100" dirty="0" smtClean="0"/>
              <a:t>--</a:t>
            </a:r>
            <a:r>
              <a:rPr lang="en-US" sz="2000" dirty="0" smtClean="0"/>
              <a:t>E</a:t>
            </a:r>
            <a:r>
              <a:rPr lang="en-US" sz="2000" baseline="-25000" dirty="0" smtClean="0"/>
              <a:t>T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&gt;Q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, it is fulfilled in </a:t>
            </a:r>
            <a:r>
              <a:rPr lang="en-US" sz="2000" dirty="0" err="1" smtClean="0"/>
              <a:t>photonproduction</a:t>
            </a:r>
            <a:r>
              <a:rPr lang="en-US" sz="2000" dirty="0" smtClean="0"/>
              <a:t> events for 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~0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--</a:t>
            </a:r>
            <a:r>
              <a:rPr lang="en-US" sz="2000" dirty="0" err="1" smtClean="0"/>
              <a:t>x</a:t>
            </a:r>
            <a:r>
              <a:rPr lang="en-US" sz="2000" baseline="-25000" dirty="0" err="1" smtClean="0"/>
              <a:t>γ</a:t>
            </a:r>
            <a:r>
              <a:rPr lang="en-US" sz="2000" dirty="0" smtClean="0"/>
              <a:t> separate direct and resolved process.</a:t>
            </a:r>
            <a:endParaRPr lang="en-US" sz="2000" baseline="-250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154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Photon PDFs available in LHAPDF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08829"/>
              </p:ext>
            </p:extLst>
          </p:nvPr>
        </p:nvGraphicFramePr>
        <p:xfrm>
          <a:off x="378196" y="1776809"/>
          <a:ext cx="1971364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364"/>
              </a:tblGrid>
              <a:tr h="346262">
                <a:tc>
                  <a:txBody>
                    <a:bodyPr/>
                    <a:lstStyle/>
                    <a:p>
                      <a:r>
                        <a:rPr lang="en-US" dirty="0" smtClean="0"/>
                        <a:t>Photon PDF set</a:t>
                      </a:r>
                      <a:endParaRPr lang="en-US" dirty="0"/>
                    </a:p>
                  </a:txBody>
                  <a:tcPr/>
                </a:tc>
              </a:tr>
              <a:tr h="34626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DO-G LO</a:t>
                      </a:r>
                      <a:endParaRPr lang="en-US" dirty="0"/>
                    </a:p>
                  </a:txBody>
                  <a:tcPr/>
                </a:tc>
              </a:tr>
              <a:tr h="34626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LAC-G/GAL-G LO 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4626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GS-G LO</a:t>
                      </a:r>
                      <a:endParaRPr lang="en-US" dirty="0"/>
                    </a:p>
                  </a:txBody>
                  <a:tcPr/>
                </a:tc>
              </a:tr>
              <a:tr h="34626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GS-G-96 LO</a:t>
                      </a:r>
                      <a:endParaRPr lang="en-US" dirty="0"/>
                    </a:p>
                  </a:txBody>
                  <a:tcPr/>
                </a:tc>
              </a:tr>
              <a:tr h="34626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GRV-G/GRS-G LO</a:t>
                      </a:r>
                      <a:endParaRPr lang="en-US" dirty="0"/>
                    </a:p>
                  </a:txBody>
                  <a:tcPr/>
                </a:tc>
              </a:tr>
              <a:tr h="34626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rgbClr val="FF41F9"/>
                          </a:solidFill>
                          <a:latin typeface="+mn-lt"/>
                          <a:ea typeface="+mn-ea"/>
                          <a:cs typeface="+mn-cs"/>
                        </a:rPr>
                        <a:t>ACFGP/AFG-G NLO</a:t>
                      </a:r>
                      <a:endParaRPr lang="en-US" dirty="0">
                        <a:solidFill>
                          <a:srgbClr val="FF41F9"/>
                        </a:solidFill>
                      </a:endParaRPr>
                    </a:p>
                  </a:txBody>
                  <a:tcPr/>
                </a:tc>
              </a:tr>
              <a:tr h="34626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WHIT-G LO</a:t>
                      </a:r>
                      <a:endParaRPr lang="en-US" dirty="0"/>
                    </a:p>
                  </a:txBody>
                  <a:tcPr/>
                </a:tc>
              </a:tr>
              <a:tr h="34626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rgbClr val="3EB96E"/>
                          </a:solidFill>
                          <a:latin typeface="+mn-lt"/>
                          <a:ea typeface="+mn-ea"/>
                          <a:cs typeface="+mn-cs"/>
                        </a:rPr>
                        <a:t>SAS-G(v1/v2) LO</a:t>
                      </a:r>
                      <a:endParaRPr lang="en-US" dirty="0">
                        <a:solidFill>
                          <a:srgbClr val="3EB96E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Screen Shot 2015-06-24 at 2.40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900" y="1776809"/>
            <a:ext cx="6156972" cy="487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58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 Data </a:t>
            </a:r>
            <a:endParaRPr lang="en-US" dirty="0"/>
          </a:p>
        </p:txBody>
      </p:sp>
      <p:pic>
        <p:nvPicPr>
          <p:cNvPr id="7" name="Picture 6" descr="Screen Shot 2015-06-24 at 3.06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888" y="4045299"/>
            <a:ext cx="7718779" cy="2510606"/>
          </a:xfrm>
          <a:prstGeom prst="rect">
            <a:avLst/>
          </a:prstGeom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7959473"/>
              </p:ext>
            </p:extLst>
          </p:nvPr>
        </p:nvGraphicFramePr>
        <p:xfrm>
          <a:off x="265088" y="1651311"/>
          <a:ext cx="4546801" cy="2393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3570"/>
                <a:gridCol w="1933231"/>
              </a:tblGrid>
              <a:tr h="3247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Set</a:t>
                      </a:r>
                      <a:endParaRPr lang="en-US" sz="1600" dirty="0"/>
                    </a:p>
                  </a:txBody>
                  <a:tcPr/>
                </a:tc>
              </a:tr>
              <a:tr h="3247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</a:t>
                      </a:r>
                      <a:r>
                        <a:rPr lang="en-US" sz="1600" baseline="300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-9</a:t>
                      </a:r>
                      <a:r>
                        <a:rPr lang="en-US" sz="1600" baseline="0" dirty="0" smtClean="0"/>
                        <a:t> - 10</a:t>
                      </a:r>
                      <a:endParaRPr lang="en-US" sz="1600" dirty="0"/>
                    </a:p>
                  </a:txBody>
                  <a:tcPr/>
                </a:tc>
              </a:tr>
              <a:tr h="3247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-9  </a:t>
                      </a:r>
                      <a:r>
                        <a:rPr lang="en-US" sz="1600" baseline="0" dirty="0" smtClean="0"/>
                        <a:t>- 0.99</a:t>
                      </a:r>
                      <a:endParaRPr lang="en-US" sz="1600" dirty="0"/>
                    </a:p>
                  </a:txBody>
                  <a:tcPr/>
                </a:tc>
              </a:tr>
              <a:tr h="382308"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Photon PDF set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LAC/ACFGP/SAS</a:t>
                      </a:r>
                      <a:endParaRPr lang="en-US" sz="1600" dirty="0"/>
                    </a:p>
                  </a:txBody>
                  <a:tcPr/>
                </a:tc>
              </a:tr>
              <a:tr h="332472"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sz="1600" b="0" i="0" u="none" strike="noStrike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evt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(million)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50/25/25</a:t>
                      </a:r>
                      <a:endParaRPr lang="en-US" sz="1600" dirty="0"/>
                    </a:p>
                  </a:txBody>
                  <a:tcPr/>
                </a:tc>
              </a:tr>
              <a:tr h="324753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σ</a:t>
                      </a:r>
                      <a:r>
                        <a:rPr lang="en-US" sz="1600" baseline="0" dirty="0" smtClean="0"/>
                        <a:t> (</a:t>
                      </a:r>
                      <a:r>
                        <a:rPr lang="en-US" sz="1600" baseline="0" dirty="0" err="1" smtClean="0"/>
                        <a:t>microbarn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310</a:t>
                      </a:r>
                      <a:endParaRPr lang="en-US" sz="1600" dirty="0"/>
                    </a:p>
                  </a:txBody>
                  <a:tcPr/>
                </a:tc>
              </a:tr>
              <a:tr h="3247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</a:t>
                      </a:r>
                      <a:r>
                        <a:rPr lang="en-US" sz="1600" baseline="-25000" dirty="0" smtClean="0"/>
                        <a:t>int</a:t>
                      </a:r>
                      <a:r>
                        <a:rPr lang="en-US" sz="1600" baseline="0" dirty="0" smtClean="0"/>
                        <a:t>(pb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0.161/0.081 /0.081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 descr="Screen Shot 2015-06-24 at 3.10.3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889" y="1689217"/>
            <a:ext cx="3781778" cy="23560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28888" y="1425222"/>
            <a:ext cx="3541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Screen Shot 2015-04-20 at 9.28.3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139" y="3162953"/>
            <a:ext cx="5191277" cy="88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86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6-24 at 3.23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88" y="2707944"/>
            <a:ext cx="8600433" cy="2892681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</p:spPr>
        <p:txBody>
          <a:bodyPr/>
          <a:lstStyle/>
          <a:p>
            <a:r>
              <a:rPr lang="en-US" dirty="0" smtClean="0"/>
              <a:t> Data Information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137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</a:t>
            </a:r>
            <a:r>
              <a:rPr lang="en-US" dirty="0" err="1" smtClean="0"/>
              <a:t>unpolarized</a:t>
            </a:r>
            <a:r>
              <a:rPr lang="en-US" dirty="0" smtClean="0"/>
              <a:t> situation, effective photon PDF can be determined by measuring inclusive </a:t>
            </a:r>
            <a:r>
              <a:rPr lang="en-US" dirty="0" err="1" smtClean="0"/>
              <a:t>dijet</a:t>
            </a:r>
            <a:r>
              <a:rPr lang="en-US" dirty="0" smtClean="0"/>
              <a:t> cross section.</a:t>
            </a:r>
            <a:r>
              <a:rPr lang="en-US" sz="1600" dirty="0" smtClean="0"/>
              <a:t>(DESY 97-164)</a:t>
            </a:r>
          </a:p>
          <a:p>
            <a:endParaRPr lang="en-US" sz="1600" dirty="0"/>
          </a:p>
          <a:p>
            <a:endParaRPr lang="en-US" sz="1600" dirty="0" smtClean="0"/>
          </a:p>
          <a:p>
            <a:r>
              <a:rPr lang="en-US" dirty="0" smtClean="0"/>
              <a:t>For polarized situation, photon PDF is quite different, </a:t>
            </a:r>
            <a:r>
              <a:rPr lang="en-US" smtClean="0"/>
              <a:t>which </a:t>
            </a:r>
            <a:r>
              <a:rPr lang="en-US" smtClean="0"/>
              <a:t>is </a:t>
            </a:r>
            <a:r>
              <a:rPr lang="en-US" dirty="0" smtClean="0"/>
              <a:t>not </a:t>
            </a:r>
            <a:r>
              <a:rPr lang="en-US" smtClean="0"/>
              <a:t>well </a:t>
            </a:r>
            <a:r>
              <a:rPr lang="en-US" smtClean="0"/>
              <a:t>known </a:t>
            </a:r>
            <a:r>
              <a:rPr lang="en-US" altLang="zh-CN" smtClean="0"/>
              <a:t>yet</a:t>
            </a:r>
            <a:r>
              <a:rPr lang="en-US" smtClean="0"/>
              <a:t>. </a:t>
            </a:r>
            <a:r>
              <a:rPr lang="en-US" dirty="0" smtClean="0"/>
              <a:t>The observable variable is photon structure function F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γ</a:t>
            </a:r>
            <a:r>
              <a:rPr lang="en-US" dirty="0" smtClean="0"/>
              <a:t>, then we can get photon PDF from global fit.</a:t>
            </a:r>
            <a:endParaRPr lang="en-US" baseline="30000" dirty="0" smtClean="0"/>
          </a:p>
        </p:txBody>
      </p:sp>
      <p:pic>
        <p:nvPicPr>
          <p:cNvPr id="4" name="Picture 3" descr="Screen Shot 2015-04-15 at 4.23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19" y="3321541"/>
            <a:ext cx="7990981" cy="75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881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615</TotalTime>
  <Words>279</Words>
  <Application>Microsoft Macintosh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Capital</vt:lpstr>
      <vt:lpstr>LHAPDF and Data Generation</vt:lpstr>
      <vt:lpstr>Physics about photon structure</vt:lpstr>
      <vt:lpstr>Photon PDFs available in LHAPDF</vt:lpstr>
      <vt:lpstr>Generate Data </vt:lpstr>
      <vt:lpstr> Data Information </vt:lpstr>
      <vt:lpstr>Summary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LHAPDF and Data Generation</dc:title>
  <dc:creator>Xiaoxuan Chu</dc:creator>
  <cp:lastModifiedBy>Xiaoxuan Chu</cp:lastModifiedBy>
  <cp:revision>27</cp:revision>
  <dcterms:created xsi:type="dcterms:W3CDTF">2015-06-24T18:24:50Z</dcterms:created>
  <dcterms:modified xsi:type="dcterms:W3CDTF">2015-06-25T17:26:50Z</dcterms:modified>
</cp:coreProperties>
</file>